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9" r:id="rId2"/>
    <p:sldId id="294" r:id="rId3"/>
    <p:sldId id="296" r:id="rId4"/>
    <p:sldId id="327" r:id="rId5"/>
    <p:sldId id="329" r:id="rId6"/>
    <p:sldId id="330" r:id="rId7"/>
    <p:sldId id="331" r:id="rId8"/>
    <p:sldId id="332" r:id="rId9"/>
    <p:sldId id="309" r:id="rId10"/>
    <p:sldId id="310" r:id="rId11"/>
    <p:sldId id="333" r:id="rId12"/>
    <p:sldId id="338" r:id="rId13"/>
    <p:sldId id="336" r:id="rId14"/>
    <p:sldId id="337" r:id="rId15"/>
    <p:sldId id="339" r:id="rId16"/>
    <p:sldId id="340" r:id="rId17"/>
    <p:sldId id="341" r:id="rId18"/>
    <p:sldId id="342" r:id="rId19"/>
    <p:sldId id="298" r:id="rId20"/>
  </p:sldIdLst>
  <p:sldSz cx="9144000" cy="5715000" type="screen16x10"/>
  <p:notesSz cx="6819900" cy="9931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MIhYJs/YwkwetqqvXLri/A==" hashData="OD3wm8g+6lOWng2kaAhgicyq/p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89B"/>
    <a:srgbClr val="FFEA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96" d="100"/>
          <a:sy n="96" d="100"/>
        </p:scale>
        <p:origin x="-1044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30680-63A0-4BFC-9698-C3F834C5AA2F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744538"/>
            <a:ext cx="59594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2625" y="4718050"/>
            <a:ext cx="545465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62388" y="9432925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87E5B-1449-46EC-8713-6FDFCA0EBE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0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744538"/>
            <a:ext cx="5959475" cy="3724275"/>
          </a:xfrm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43012" name="Segnaposto numero diapositiva 3"/>
          <p:cNvSpPr txBox="1">
            <a:spLocks noGrp="1"/>
          </p:cNvSpPr>
          <p:nvPr/>
        </p:nvSpPr>
        <p:spPr bwMode="auto">
          <a:xfrm>
            <a:off x="3863032" y="9433106"/>
            <a:ext cx="295529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E746A8-FECC-4187-A5E0-41FD17E0BEE4}" type="slidenum">
              <a:rPr lang="it-IT" sz="1200">
                <a:latin typeface="Calibri" pitchFamily="34" charset="0"/>
              </a:rPr>
              <a:pPr algn="r"/>
              <a:t>10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744538"/>
            <a:ext cx="5959475" cy="3724275"/>
          </a:xfrm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43012" name="Segnaposto numero diapositiva 3"/>
          <p:cNvSpPr txBox="1">
            <a:spLocks noGrp="1"/>
          </p:cNvSpPr>
          <p:nvPr/>
        </p:nvSpPr>
        <p:spPr bwMode="auto">
          <a:xfrm>
            <a:off x="3863032" y="9433106"/>
            <a:ext cx="295529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E746A8-FECC-4187-A5E0-41FD17E0BEE4}" type="slidenum">
              <a:rPr lang="it-IT" sz="1200">
                <a:latin typeface="Calibri" pitchFamily="34" charset="0"/>
              </a:rPr>
              <a:pPr algn="r"/>
              <a:t>13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744538"/>
            <a:ext cx="5959475" cy="3724275"/>
          </a:xfrm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43012" name="Segnaposto numero diapositiva 3"/>
          <p:cNvSpPr txBox="1">
            <a:spLocks noGrp="1"/>
          </p:cNvSpPr>
          <p:nvPr/>
        </p:nvSpPr>
        <p:spPr bwMode="auto">
          <a:xfrm>
            <a:off x="3863032" y="9433106"/>
            <a:ext cx="295529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E746A8-FECC-4187-A5E0-41FD17E0BEE4}" type="slidenum">
              <a:rPr lang="it-IT" sz="1200">
                <a:latin typeface="Calibri" pitchFamily="34" charset="0"/>
              </a:rPr>
              <a:pPr algn="r"/>
              <a:t>14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744538"/>
            <a:ext cx="5959475" cy="3724275"/>
          </a:xfrm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43012" name="Segnaposto numero diapositiva 3"/>
          <p:cNvSpPr txBox="1">
            <a:spLocks noGrp="1"/>
          </p:cNvSpPr>
          <p:nvPr/>
        </p:nvSpPr>
        <p:spPr bwMode="auto">
          <a:xfrm>
            <a:off x="3863032" y="9433106"/>
            <a:ext cx="295529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E746A8-FECC-4187-A5E0-41FD17E0BEE4}" type="slidenum">
              <a:rPr lang="it-IT" sz="1200">
                <a:latin typeface="Calibri" pitchFamily="34" charset="0"/>
              </a:rPr>
              <a:pPr algn="r"/>
              <a:t>15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744538"/>
            <a:ext cx="5959475" cy="3724275"/>
          </a:xfrm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43012" name="Segnaposto numero diapositiva 3"/>
          <p:cNvSpPr txBox="1">
            <a:spLocks noGrp="1"/>
          </p:cNvSpPr>
          <p:nvPr/>
        </p:nvSpPr>
        <p:spPr bwMode="auto">
          <a:xfrm>
            <a:off x="3863032" y="9433106"/>
            <a:ext cx="295529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E746A8-FECC-4187-A5E0-41FD17E0BEE4}" type="slidenum">
              <a:rPr lang="it-IT" sz="1200">
                <a:latin typeface="Calibri" pitchFamily="34" charset="0"/>
              </a:rPr>
              <a:pPr algn="r"/>
              <a:t>16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744538"/>
            <a:ext cx="5959475" cy="3724275"/>
          </a:xfrm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43012" name="Segnaposto numero diapositiva 3"/>
          <p:cNvSpPr txBox="1">
            <a:spLocks noGrp="1"/>
          </p:cNvSpPr>
          <p:nvPr/>
        </p:nvSpPr>
        <p:spPr bwMode="auto">
          <a:xfrm>
            <a:off x="3863032" y="9433106"/>
            <a:ext cx="295529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E746A8-FECC-4187-A5E0-41FD17E0BEE4}" type="slidenum">
              <a:rPr lang="it-IT" sz="1200">
                <a:latin typeface="Calibri" pitchFamily="34" charset="0"/>
              </a:rPr>
              <a:pPr algn="r"/>
              <a:t>17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744538"/>
            <a:ext cx="5959475" cy="3724275"/>
          </a:xfrm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43012" name="Segnaposto numero diapositiva 3"/>
          <p:cNvSpPr txBox="1">
            <a:spLocks noGrp="1"/>
          </p:cNvSpPr>
          <p:nvPr/>
        </p:nvSpPr>
        <p:spPr bwMode="auto">
          <a:xfrm>
            <a:off x="3863032" y="9433106"/>
            <a:ext cx="295529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5E746A8-FECC-4187-A5E0-41FD17E0BEE4}" type="slidenum">
              <a:rPr lang="it-IT" sz="1200">
                <a:latin typeface="Calibri" pitchFamily="34" charset="0"/>
              </a:rPr>
              <a:pPr algn="r"/>
              <a:t>18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30213" y="744538"/>
            <a:ext cx="5959475" cy="372427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7BF56-5624-4E44-AC6A-8BE530F3647A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0213" y="744538"/>
            <a:ext cx="5959475" cy="3724275"/>
          </a:xfrm>
          <a:ln/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it-IT"/>
          </a:p>
        </p:txBody>
      </p:sp>
      <p:sp>
        <p:nvSpPr>
          <p:cNvPr id="40964" name="Segnaposto numero diapositiva 3"/>
          <p:cNvSpPr txBox="1">
            <a:spLocks noGrp="1"/>
          </p:cNvSpPr>
          <p:nvPr/>
        </p:nvSpPr>
        <p:spPr bwMode="auto">
          <a:xfrm>
            <a:off x="3863032" y="9433106"/>
            <a:ext cx="2955290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72C307-040C-4EAB-A06A-DD0BA882CC74}" type="slidenum">
              <a:rPr lang="it-IT" sz="1200">
                <a:latin typeface="Calibri" pitchFamily="34" charset="0"/>
              </a:rPr>
              <a:pPr algn="r"/>
              <a:t>9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68F3-A0C0-408A-9A8A-F80241834D12}" type="datetimeFigureOut">
              <a:rPr lang="it-IT" smtClean="0"/>
              <a:pPr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56903-D2A8-4021-90BA-F177AD84EF4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pic>
        <p:nvPicPr>
          <p:cNvPr id="13315" name="Picture 4" descr="L:\immagineEnac\logo_MADAVE\logoENAC.t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3" y="190502"/>
            <a:ext cx="2009775" cy="906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2063746"/>
            <a:ext cx="8388424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0070C0"/>
                </a:solidFill>
                <a:latin typeface="+mn-lt"/>
              </a:rPr>
              <a:t>Le Aerostazioni</a:t>
            </a:r>
            <a:endParaRPr lang="it-IT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1188394" y="4377973"/>
            <a:ext cx="3023567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lnSpc>
                <a:spcPct val="70000"/>
              </a:lnSpc>
              <a:buClrTx/>
              <a:buFontTx/>
              <a:buNone/>
            </a:pPr>
            <a:endParaRPr lang="it-IT" sz="2000" b="1" dirty="0">
              <a:latin typeface="+mj-lt"/>
            </a:endParaRPr>
          </a:p>
          <a:p>
            <a:pPr algn="l">
              <a:lnSpc>
                <a:spcPct val="70000"/>
              </a:lnSpc>
              <a:buClrTx/>
              <a:buFontTx/>
              <a:buNone/>
            </a:pPr>
            <a:r>
              <a:rPr lang="it-IT" sz="1800" i="1" dirty="0" smtClean="0">
                <a:latin typeface="+mj-lt"/>
              </a:rPr>
              <a:t>Forum di Prevenzione Incendi</a:t>
            </a:r>
            <a:endParaRPr lang="it-IT" sz="1800" i="1" dirty="0">
              <a:latin typeface="+mj-lt"/>
            </a:endParaRPr>
          </a:p>
          <a:p>
            <a:pPr algn="l">
              <a:lnSpc>
                <a:spcPct val="70000"/>
              </a:lnSpc>
              <a:spcBef>
                <a:spcPts val="600"/>
              </a:spcBef>
              <a:buClrTx/>
              <a:buFontTx/>
              <a:buNone/>
            </a:pPr>
            <a:r>
              <a:rPr lang="it-IT" sz="1200" i="1" dirty="0" smtClean="0">
                <a:latin typeface="+mj-lt"/>
              </a:rPr>
              <a:t>Milano, 25 settembre 2013</a:t>
            </a:r>
            <a:endParaRPr lang="it-IT" sz="1200" i="1" dirty="0">
              <a:latin typeface="+mj-lt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436097" y="4537687"/>
            <a:ext cx="326754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it-IT" b="1" dirty="0" smtClean="0"/>
              <a:t>Ing. Marco TROMBETTI</a:t>
            </a:r>
          </a:p>
          <a:p>
            <a:pPr algn="r"/>
            <a:r>
              <a:rPr lang="it-IT" sz="1200" i="1" dirty="0" smtClean="0"/>
              <a:t>Responsabile Ufficio Progetti Aeroportuali ENAC </a:t>
            </a:r>
            <a:endParaRPr lang="it-IT" sz="12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29" name="Rettangolo arrotondato 28"/>
          <p:cNvSpPr/>
          <p:nvPr/>
        </p:nvSpPr>
        <p:spPr>
          <a:xfrm>
            <a:off x="1692275" y="1737376"/>
            <a:ext cx="6769100" cy="25602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00" dirty="0">
              <a:solidFill>
                <a:schemeClr val="tx2">
                  <a:lumMod val="75000"/>
                </a:schemeClr>
              </a:solidFill>
            </a:endParaRPr>
          </a:p>
          <a:p>
            <a:pPr marL="108000" indent="-1080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 marL="108000" indent="-1080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 Il 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valore massimo dell’affollamento ipotizzabile e la destinazione delle diverse 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zone deve 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essere dichiarato dal gestore anche per le seguenti aree, per le quali, in 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ogni caso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, non dovrà essere inferiore a:</a:t>
            </a:r>
          </a:p>
          <a:p>
            <a:pPr marL="108000" indent="-1080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	- lato volo (airside) e lato terra (landside)		0.07…. persone/m2;</a:t>
            </a:r>
          </a:p>
          <a:p>
            <a:pPr marL="108000" indent="-1080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	- </a:t>
            </a:r>
            <a:r>
              <a:rPr lang="it-IT" sz="1400" dirty="0" err="1">
                <a:solidFill>
                  <a:schemeClr val="tx2">
                    <a:lumMod val="75000"/>
                  </a:schemeClr>
                </a:solidFill>
              </a:rPr>
              <a:t>gates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 imbarco e sala di riconsegna bagagli		0.20…. persone/m2;</a:t>
            </a:r>
          </a:p>
          <a:p>
            <a:pPr marL="108000" indent="-1080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	- zone check-in e sala di attesa arrivi			0.25…. persone/m2;</a:t>
            </a:r>
          </a:p>
          <a:p>
            <a:pPr marL="108000" indent="-1080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	- zona in prossimità dei controlli di sicurezza		0.40…. persone/m2.</a:t>
            </a:r>
          </a:p>
          <a:p>
            <a:pPr marL="108000" indent="-108000" fontAlgn="auto">
              <a:spcBef>
                <a:spcPts val="0"/>
              </a:spcBef>
              <a:spcAft>
                <a:spcPts val="600"/>
              </a:spcAft>
              <a:defRPr/>
            </a:pPr>
            <a:endParaRPr lang="it-IT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755576" y="217206"/>
            <a:ext cx="838842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Il calcolo dell’AFFOLLAMENTO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arrotondato 11"/>
          <p:cNvSpPr/>
          <p:nvPr/>
        </p:nvSpPr>
        <p:spPr>
          <a:xfrm>
            <a:off x="3563888" y="937287"/>
            <a:ext cx="5112568" cy="8800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21" name="Rettangolo arrotondato 20"/>
          <p:cNvSpPr/>
          <p:nvPr/>
        </p:nvSpPr>
        <p:spPr>
          <a:xfrm>
            <a:off x="1115616" y="1177313"/>
            <a:ext cx="2088232" cy="1600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Ai fini dell’adeguamento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3635896" y="109730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400" dirty="0" smtClean="0"/>
              <a:t>Progetto di cui all’art. 3 del D.P.R. n. 151/2011 con indicate le opere di adeguamento in conformità ai termini indicati</a:t>
            </a:r>
            <a:endParaRPr lang="it-IT" sz="1400" dirty="0"/>
          </a:p>
        </p:txBody>
      </p:sp>
      <p:sp>
        <p:nvSpPr>
          <p:cNvPr id="55" name="Titolo 1"/>
          <p:cNvSpPr txBox="1">
            <a:spLocks/>
          </p:cNvSpPr>
          <p:nvPr/>
        </p:nvSpPr>
        <p:spPr>
          <a:xfrm>
            <a:off x="785786" y="217206"/>
            <a:ext cx="835821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IL D.M. “AEROSTAZIONI” </a:t>
            </a:r>
            <a:endParaRPr lang="it-IT" sz="2400" b="1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563888" y="2137420"/>
            <a:ext cx="5112568" cy="11201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635896" y="2297438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400" dirty="0" smtClean="0"/>
              <a:t>Il responsabile della attività di aerostazione presenta una SCIA, ai sensi dell’art. 4 del </a:t>
            </a:r>
            <a:r>
              <a:rPr lang="it-IT" sz="1400" dirty="0" err="1" smtClean="0"/>
              <a:t>d.P.R.</a:t>
            </a:r>
            <a:r>
              <a:rPr lang="it-IT" sz="1400" dirty="0" smtClean="0"/>
              <a:t> n. 151/2011, alla scadenza dei termini indicati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1187624" y="3897616"/>
            <a:ext cx="7488832" cy="11201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1331640" y="4057633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400" b="1" dirty="0" smtClean="0"/>
              <a:t>Responsabile dell’attività: </a:t>
            </a:r>
            <a:r>
              <a:rPr lang="it-IT" sz="1400" dirty="0" smtClean="0"/>
              <a:t>fatti salvi i casi specifici, in generale è la Società di gestione dell’attività aeroportuale, le cui competenze sono definite all’art. 705 del Codice della Navigazione.</a:t>
            </a:r>
            <a:endParaRPr lang="it-IT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arrotondato 11"/>
          <p:cNvSpPr/>
          <p:nvPr/>
        </p:nvSpPr>
        <p:spPr>
          <a:xfrm>
            <a:off x="4283968" y="1497349"/>
            <a:ext cx="4536504" cy="14401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46" name="CasellaDiTesto 45"/>
          <p:cNvSpPr txBox="1"/>
          <p:nvPr/>
        </p:nvSpPr>
        <p:spPr>
          <a:xfrm>
            <a:off x="4427984" y="1577358"/>
            <a:ext cx="43204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400" dirty="0" smtClean="0"/>
              <a:t>Salvo quanto diversamente previsto nella regola tecnica sulle aerostazioni, si applicano le specifiche disposizioni di prevenzione incendi o, in mancanza di esse, i criteri tecnici generali di prevenzione incendi di cui all’art. 15 del </a:t>
            </a:r>
            <a:r>
              <a:rPr lang="it-IT" sz="1400" dirty="0" err="1" smtClean="0"/>
              <a:t>D.Lgs.</a:t>
            </a:r>
            <a:r>
              <a:rPr lang="it-IT" sz="1400" dirty="0" smtClean="0"/>
              <a:t> n. 139/2006</a:t>
            </a:r>
            <a:endParaRPr lang="it-IT" sz="1400" dirty="0"/>
          </a:p>
        </p:txBody>
      </p:sp>
      <p:sp>
        <p:nvSpPr>
          <p:cNvPr id="55" name="Titolo 1"/>
          <p:cNvSpPr txBox="1">
            <a:spLocks/>
          </p:cNvSpPr>
          <p:nvPr/>
        </p:nvSpPr>
        <p:spPr>
          <a:xfrm>
            <a:off x="755576" y="217206"/>
            <a:ext cx="838842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200" b="1" dirty="0" smtClean="0">
                <a:latin typeface="Trebuchet MS" pitchFamily="34" charset="0"/>
                <a:ea typeface="+mj-ea"/>
                <a:cs typeface="+mj-cs"/>
              </a:rPr>
              <a:t>RINVIO A DISPOSIZIONI E CRITERI </a:t>
            </a:r>
            <a:r>
              <a:rPr lang="it-IT" sz="2200" b="1" dirty="0" err="1" smtClean="0">
                <a:latin typeface="Trebuchet MS" pitchFamily="34" charset="0"/>
                <a:ea typeface="+mj-ea"/>
                <a:cs typeface="+mj-cs"/>
              </a:rPr>
              <a:t>DI</a:t>
            </a:r>
            <a:r>
              <a:rPr lang="it-IT" sz="2200" b="1" dirty="0" smtClean="0">
                <a:latin typeface="Trebuchet MS" pitchFamily="34" charset="0"/>
                <a:ea typeface="+mj-ea"/>
                <a:cs typeface="+mj-cs"/>
              </a:rPr>
              <a:t> PREVENZIONE INCENDI</a:t>
            </a:r>
            <a:endParaRPr lang="it-IT" sz="2200" b="1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1043608" y="1497349"/>
            <a:ext cx="295232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t-IT" sz="1600" b="1" dirty="0" smtClean="0"/>
              <a:t>Aree e impianti a rischio specifico classificate come attività soggette a controllo ai sensi del D.P.R. 151/2011</a:t>
            </a:r>
            <a:endParaRPr lang="it-IT" sz="1600" b="1" dirty="0"/>
          </a:p>
        </p:txBody>
      </p:sp>
      <p:sp>
        <p:nvSpPr>
          <p:cNvPr id="17" name="Rettangolo arrotondato 16"/>
          <p:cNvSpPr/>
          <p:nvPr/>
        </p:nvSpPr>
        <p:spPr>
          <a:xfrm>
            <a:off x="4283968" y="3417562"/>
            <a:ext cx="4536504" cy="14401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4427984" y="3716949"/>
            <a:ext cx="43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400" dirty="0" smtClean="0"/>
              <a:t>Possibilità di utilizzare l’</a:t>
            </a:r>
            <a:r>
              <a:rPr lang="it-IT" sz="1400" b="1" dirty="0" smtClean="0"/>
              <a:t>approccio ingegneristico </a:t>
            </a:r>
            <a:r>
              <a:rPr lang="it-IT" sz="1400" dirty="0" smtClean="0"/>
              <a:t>alla sicurezza antincendio secondo le direttive del D.M. 9 maggio 2007</a:t>
            </a:r>
            <a:endParaRPr lang="it-IT" sz="1400" dirty="0"/>
          </a:p>
        </p:txBody>
      </p:sp>
      <p:sp>
        <p:nvSpPr>
          <p:cNvPr id="19" name="Rettangolo arrotondato 18"/>
          <p:cNvSpPr/>
          <p:nvPr/>
        </p:nvSpPr>
        <p:spPr>
          <a:xfrm>
            <a:off x="1043608" y="3417562"/>
            <a:ext cx="295232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600" b="1" dirty="0" smtClean="0"/>
              <a:t>Misure specifiche compensative, al fine di ottenere le deroghe alla regola tecnica sulle aerostazioni</a:t>
            </a:r>
            <a:endParaRPr lang="it-IT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755576" y="217206"/>
            <a:ext cx="838842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DIMENSIONAMENTO DELLE VIE </a:t>
            </a:r>
            <a:r>
              <a:rPr lang="it-IT" sz="2400" b="1" dirty="0" err="1" smtClean="0">
                <a:latin typeface="Trebuchet MS" pitchFamily="34" charset="0"/>
                <a:ea typeface="+mj-ea"/>
                <a:cs typeface="+mj-cs"/>
              </a:rPr>
              <a:t>DI</a:t>
            </a: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 ESODO</a:t>
            </a:r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auto">
          <a:xfrm>
            <a:off x="1187302" y="1337332"/>
            <a:ext cx="4968875" cy="29897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it-IT" sz="1600" b="1" dirty="0">
                <a:latin typeface="Calibri" pitchFamily="34" charset="0"/>
              </a:rPr>
              <a:t>CAPACITA’ </a:t>
            </a:r>
            <a:r>
              <a:rPr lang="it-IT" sz="1600" b="1" dirty="0" err="1">
                <a:latin typeface="Calibri" pitchFamily="34" charset="0"/>
              </a:rPr>
              <a:t>DI</a:t>
            </a:r>
            <a:r>
              <a:rPr lang="it-IT" sz="1600" b="1" dirty="0">
                <a:latin typeface="Calibri" pitchFamily="34" charset="0"/>
              </a:rPr>
              <a:t> DEFLUSSO</a:t>
            </a:r>
          </a:p>
        </p:txBody>
      </p:sp>
      <p:sp>
        <p:nvSpPr>
          <p:cNvPr id="24" name="AutoShape 26"/>
          <p:cNvSpPr>
            <a:spLocks noChangeArrowheads="1"/>
          </p:cNvSpPr>
          <p:nvPr/>
        </p:nvSpPr>
        <p:spPr bwMode="auto">
          <a:xfrm>
            <a:off x="3203848" y="1817385"/>
            <a:ext cx="5618162" cy="319870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Non superiore a 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60 persone/modulo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2483472" y="1937936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3204197" y="2238236"/>
            <a:ext cx="5616575" cy="859291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Può essere aumenta a 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75 persone/modulo 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 caso di presenza del sistema di controllo fumi e dell’impianto automatico di spegnimento</a:t>
            </a:r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2483470" y="1637633"/>
            <a:ext cx="0" cy="960438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>
            <a:off x="2483472" y="2598070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0" name="AutoShape 23"/>
          <p:cNvSpPr>
            <a:spLocks noChangeArrowheads="1"/>
          </p:cNvSpPr>
          <p:nvPr/>
        </p:nvSpPr>
        <p:spPr bwMode="auto">
          <a:xfrm>
            <a:off x="1187302" y="3337636"/>
            <a:ext cx="4968875" cy="29897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it-IT" sz="1600" b="1">
                <a:solidFill>
                  <a:schemeClr val="lt1"/>
                </a:solidFill>
                <a:latin typeface="Calibri" pitchFamily="34" charset="0"/>
              </a:rPr>
              <a:t>LUNGHEZZA DEI PERCORSI DI ESODO</a:t>
            </a:r>
          </a:p>
        </p:txBody>
      </p:sp>
      <p:sp>
        <p:nvSpPr>
          <p:cNvPr id="31" name="AutoShape 26"/>
          <p:cNvSpPr>
            <a:spLocks noChangeArrowheads="1"/>
          </p:cNvSpPr>
          <p:nvPr/>
        </p:nvSpPr>
        <p:spPr bwMode="auto">
          <a:xfrm>
            <a:off x="3204195" y="3816531"/>
            <a:ext cx="5618162" cy="240771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Non superiore a 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60 metri 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(effettivi)</a:t>
            </a:r>
          </a:p>
        </p:txBody>
      </p:sp>
      <p:sp>
        <p:nvSpPr>
          <p:cNvPr id="32" name="AutoShape 26"/>
          <p:cNvSpPr>
            <a:spLocks noChangeArrowheads="1"/>
          </p:cNvSpPr>
          <p:nvPr/>
        </p:nvSpPr>
        <p:spPr bwMode="auto">
          <a:xfrm>
            <a:off x="3204197" y="4237218"/>
            <a:ext cx="5616575" cy="860530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Può essere aumenta a 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70 metri 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in caso di presenza di impianto automatico di spegnimento o di impianto estrazione localizzata fumi</a:t>
            </a:r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>
            <a:off x="2483470" y="3636614"/>
            <a:ext cx="0" cy="960438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>
            <a:off x="2483472" y="3936917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5" name="Line 27"/>
          <p:cNvSpPr>
            <a:spLocks noChangeShapeType="1"/>
          </p:cNvSpPr>
          <p:nvPr/>
        </p:nvSpPr>
        <p:spPr bwMode="auto">
          <a:xfrm>
            <a:off x="2483472" y="4597052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755576" y="217206"/>
            <a:ext cx="838842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DIMENSIONAMENTO DELLE VIE </a:t>
            </a:r>
            <a:r>
              <a:rPr lang="it-IT" sz="2400" b="1" dirty="0" err="1" smtClean="0">
                <a:latin typeface="Trebuchet MS" pitchFamily="34" charset="0"/>
                <a:ea typeface="+mj-ea"/>
                <a:cs typeface="+mj-cs"/>
              </a:rPr>
              <a:t>DI</a:t>
            </a: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 ESODO</a:t>
            </a: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971552" y="1337332"/>
            <a:ext cx="4968875" cy="29897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it-IT" sz="1600" b="1" dirty="0">
                <a:solidFill>
                  <a:schemeClr val="lt1"/>
                </a:solidFill>
                <a:latin typeface="Calibri" pitchFamily="34" charset="0"/>
              </a:rPr>
              <a:t>SISTEMI </a:t>
            </a:r>
            <a:r>
              <a:rPr lang="it-IT" sz="1600" b="1" dirty="0" err="1">
                <a:solidFill>
                  <a:schemeClr val="lt1"/>
                </a:solidFill>
                <a:latin typeface="Calibri" pitchFamily="34" charset="0"/>
              </a:rPr>
              <a:t>DI</a:t>
            </a:r>
            <a:r>
              <a:rPr lang="it-IT" sz="1600" b="1" dirty="0">
                <a:solidFill>
                  <a:schemeClr val="lt1"/>
                </a:solidFill>
                <a:latin typeface="Calibri" pitchFamily="34" charset="0"/>
              </a:rPr>
              <a:t> VIE </a:t>
            </a:r>
            <a:r>
              <a:rPr lang="it-IT" sz="1600" b="1" dirty="0" err="1">
                <a:solidFill>
                  <a:schemeClr val="lt1"/>
                </a:solidFill>
                <a:latin typeface="Calibri" pitchFamily="34" charset="0"/>
              </a:rPr>
              <a:t>DI</a:t>
            </a:r>
            <a:r>
              <a:rPr lang="it-IT" sz="1600" b="1" dirty="0">
                <a:solidFill>
                  <a:schemeClr val="lt1"/>
                </a:solidFill>
                <a:latin typeface="Calibri" pitchFamily="34" charset="0"/>
              </a:rPr>
              <a:t> ESODO</a:t>
            </a:r>
          </a:p>
        </p:txBody>
      </p:sp>
      <p:sp>
        <p:nvSpPr>
          <p:cNvPr id="17" name="AutoShape 26"/>
          <p:cNvSpPr>
            <a:spLocks noChangeArrowheads="1"/>
          </p:cNvSpPr>
          <p:nvPr/>
        </p:nvSpPr>
        <p:spPr bwMode="auto">
          <a:xfrm>
            <a:off x="3132138" y="1897394"/>
            <a:ext cx="5618162" cy="759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Sistemi indipendenti, zona </a:t>
            </a:r>
            <a:r>
              <a:rPr lang="it-IT" sz="1600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landside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e zona </a:t>
            </a:r>
            <a:r>
              <a:rPr lang="it-IT" sz="1600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airside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, per il deflusso rapido ed ordinato degli occupanti, inclusi i disabili, anche in condizione di massimo affollamento</a:t>
            </a: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2411415" y="2297438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3132140" y="2857500"/>
            <a:ext cx="5616575" cy="560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Le vie di uscita delle aree commerciali possono confluire nel sistema di vie di esodo dell’Aerostazione.</a:t>
            </a: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>
            <a:off x="2411759" y="1657366"/>
            <a:ext cx="1" cy="3200356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2411415" y="3177536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auto">
          <a:xfrm>
            <a:off x="3132138" y="3597645"/>
            <a:ext cx="5618162" cy="780024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 previsto nel Piano di Emergenza, per la zona airside/landside, potranno essere utilizzati i varchi di controllo confluenti sulla zona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landside/airside</a:t>
            </a:r>
            <a:endParaRPr lang="it-IT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auto">
          <a:xfrm>
            <a:off x="3132140" y="4537687"/>
            <a:ext cx="5616575" cy="719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Il Piano di Emergenza deve prevedere l’attivazione di un servizio di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assistenza all’esodo per le persone diversamente abili</a:t>
            </a:r>
            <a:endParaRPr lang="it-IT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Line 14"/>
          <p:cNvSpPr>
            <a:spLocks noChangeShapeType="1"/>
          </p:cNvSpPr>
          <p:nvPr/>
        </p:nvSpPr>
        <p:spPr bwMode="auto">
          <a:xfrm>
            <a:off x="2411415" y="3977624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" name="Line 15"/>
          <p:cNvSpPr>
            <a:spLocks noChangeShapeType="1"/>
          </p:cNvSpPr>
          <p:nvPr/>
        </p:nvSpPr>
        <p:spPr bwMode="auto">
          <a:xfrm>
            <a:off x="2411415" y="4857722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755576" y="217206"/>
            <a:ext cx="838842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DIMENSIONAMENTO DELLE VIE </a:t>
            </a:r>
            <a:r>
              <a:rPr lang="it-IT" sz="2400" b="1" dirty="0" err="1" smtClean="0">
                <a:latin typeface="Trebuchet MS" pitchFamily="34" charset="0"/>
                <a:ea typeface="+mj-ea"/>
                <a:cs typeface="+mj-cs"/>
              </a:rPr>
              <a:t>DI</a:t>
            </a: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 ESODO</a:t>
            </a:r>
          </a:p>
        </p:txBody>
      </p:sp>
      <p:sp>
        <p:nvSpPr>
          <p:cNvPr id="14" name="AutoShape 23"/>
          <p:cNvSpPr>
            <a:spLocks noChangeArrowheads="1"/>
          </p:cNvSpPr>
          <p:nvPr/>
        </p:nvSpPr>
        <p:spPr bwMode="auto">
          <a:xfrm>
            <a:off x="1123951" y="1766095"/>
            <a:ext cx="4968875" cy="29897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it-IT" sz="1600" b="1">
                <a:solidFill>
                  <a:schemeClr val="lt1"/>
                </a:solidFill>
                <a:latin typeface="Calibri" pitchFamily="34" charset="0"/>
              </a:rPr>
              <a:t>LARGHEZZA TOTALE VIE DI ESODO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3284538" y="2246313"/>
            <a:ext cx="5618162" cy="940538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Larghezza totale delle uscite da ogni piano e da ogni zona da determinarsi secondo il rapporto fra il massimo affollamento previsto e la capacità di deflusso del piano</a:t>
            </a:r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2563815" y="2706798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63813" y="2066397"/>
            <a:ext cx="347" cy="640401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5" name="AutoShape 23"/>
          <p:cNvSpPr>
            <a:spLocks noChangeArrowheads="1"/>
          </p:cNvSpPr>
          <p:nvPr/>
        </p:nvSpPr>
        <p:spPr bwMode="auto">
          <a:xfrm>
            <a:off x="1123951" y="3926418"/>
            <a:ext cx="4968875" cy="29897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it-IT" sz="1600" b="1">
                <a:solidFill>
                  <a:schemeClr val="lt1"/>
                </a:solidFill>
                <a:latin typeface="Calibri" pitchFamily="34" charset="0"/>
              </a:rPr>
              <a:t>NUMERO DI USCITE</a:t>
            </a: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3284540" y="4527021"/>
            <a:ext cx="5616575" cy="719667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>
                <a:solidFill>
                  <a:schemeClr val="tx2">
                    <a:lumMod val="75000"/>
                  </a:schemeClr>
                </a:solidFill>
                <a:latin typeface="+mj-lt"/>
              </a:rPr>
              <a:t>Non inferiore a 2, ragionevolmente contrapposte, per ciascun piano o compartimento</a:t>
            </a:r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2563813" y="4226719"/>
            <a:ext cx="0" cy="660136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>
            <a:off x="2563815" y="4886854"/>
            <a:ext cx="7207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755576" y="217206"/>
            <a:ext cx="838842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200" b="1" dirty="0" smtClean="0">
                <a:latin typeface="Trebuchet MS" pitchFamily="34" charset="0"/>
                <a:ea typeface="+mj-ea"/>
                <a:cs typeface="+mj-cs"/>
              </a:rPr>
              <a:t>SISTEMA </a:t>
            </a:r>
            <a:r>
              <a:rPr lang="it-IT" sz="2200" b="1" dirty="0" err="1" smtClean="0">
                <a:latin typeface="Trebuchet MS" pitchFamily="34" charset="0"/>
                <a:ea typeface="+mj-ea"/>
                <a:cs typeface="+mj-cs"/>
              </a:rPr>
              <a:t>DI</a:t>
            </a:r>
            <a:r>
              <a:rPr lang="it-IT" sz="2200" b="1" dirty="0" smtClean="0">
                <a:latin typeface="Trebuchet MS" pitchFamily="34" charset="0"/>
                <a:ea typeface="+mj-ea"/>
                <a:cs typeface="+mj-cs"/>
              </a:rPr>
              <a:t> CONTROLLO DEI FUMI NATURALE O MECCANICO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619672" y="937287"/>
            <a:ext cx="6697662" cy="640071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Deve essere sempre garantito uno strato d’aria libero da fumo, a partire dal calpestio, pari almeno a 2 metri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1619672" y="1817385"/>
            <a:ext cx="6697662" cy="1039537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Progettazione di un sistema di smaltimento fumi che garantisca 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la sostenibilità delle condizioni ambientali in corrispondenza dei percorsi di fuga e delle uscite di sicurezza per il tempo necessario al raggiungimento dei luoghi sicuri e per l’intervento delle squadre di soccorso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1619672" y="3117839"/>
            <a:ext cx="6697662" cy="539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Nel caso di Aerostazioni articolate su più edifici collegati, andranno previsti sistemi 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di confinamento fumi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per i 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singoli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edifici</a:t>
            </a:r>
            <a:endParaRPr lang="it-IT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1619672" y="3897533"/>
            <a:ext cx="6697662" cy="1520251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Previsioni progettuali per il calcolo della portata di smaltimento fumi da effettuare sulla base di un incendio caratteristico avente una potenza termica massima rilasciata di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3.000 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kW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, crescita di tipo quadratico e velocità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media.</a:t>
            </a:r>
          </a:p>
          <a:p>
            <a:pPr>
              <a:defRPr/>
            </a:pP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In caso di istallazione di un impianto di spegnimento sprinkler è consentito assumere un incendio di progetto di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1500 kW</a:t>
            </a:r>
            <a:endParaRPr lang="it-IT" sz="1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755576" y="217206"/>
            <a:ext cx="838842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COMPARTIMENTAZIONE</a:t>
            </a:r>
            <a:endParaRPr lang="it-IT" sz="2200" b="1" dirty="0" smtClean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1619672" y="2898206"/>
            <a:ext cx="6840760" cy="1159427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Per le aree commerciali è ammessa la comunicazione con le aree dell’Aerostazione aperte al pubblico senza necessità di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compartimentazione, con esclusione per i depositi con superficie superiore a 100 mq e carico di incendio superiore a 600 MJ/mq</a:t>
            </a:r>
            <a:endParaRPr lang="it-IT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1619672" y="1337331"/>
            <a:ext cx="6840760" cy="1259251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Le aree aperte al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pubblico delle aerostazioni, 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distribuite anche su più livelli, devono essere </a:t>
            </a:r>
            <a:r>
              <a:rPr lang="it-IT" sz="1600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compartimentate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dalle altre aree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dell’edificio. </a:t>
            </a:r>
          </a:p>
          <a:p>
            <a:pPr>
              <a:defRPr/>
            </a:pP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In caso di collegamenti con nodi intermodali andranno individuate le idonee misure di sicurezza compatibili con le attività connesse.</a:t>
            </a:r>
            <a:endParaRPr lang="it-IT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755576" y="217206"/>
            <a:ext cx="838842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it-IT" sz="2200" b="1" dirty="0" smtClean="0">
                <a:latin typeface="Trebuchet MS" pitchFamily="34" charset="0"/>
                <a:ea typeface="+mj-ea"/>
                <a:cs typeface="+mj-cs"/>
              </a:rPr>
              <a:t>ORGANIZZAZIONE E GESTIONE DELLA SICUREZZA ANTINCENDIO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1690638" y="1497514"/>
            <a:ext cx="6481762" cy="879933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Il Piano di Emergenza deve prevedere un servizio interno di sicurezza perennemente presente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durante l’esercizio, costituito 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da almeno 4 addetti muniti di attestato di idoneità tecnica per ogni singola prestazione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690638" y="2539285"/>
            <a:ext cx="6481762" cy="780521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 componenti della squadra di emergenza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dovranno, fra l’altro, conoscere </a:t>
            </a: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la posizione dei quadri elettrici e dei comandi di sgancio a distanza ed essere addestrati sulle procedure da attuare in caso di emergenza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1690638" y="3497571"/>
            <a:ext cx="6481762" cy="858793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Deve essere predisposto un apposito locale presidiato che garantisca la funzionalità in caso di emergenza in cui convergono tutti i segnali per la gestione delle emergenze</a:t>
            </a: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1690638" y="4518946"/>
            <a:ext cx="6481762" cy="818830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Deve essere presente un sistema di diffusione sonora in grado di diffondere avvisi e segnali allarme percepibili anche ai portatori di disabilità sensoriale con procedure regolamentate nel Piano di Emergenza 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1690638" y="937287"/>
            <a:ext cx="6481762" cy="359833"/>
          </a:xfrm>
          <a:prstGeom prst="roundRect">
            <a:avLst>
              <a:gd name="adj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Organizzazione e gestione della sicurezza deve essere del tipo coordinato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16" name="CasellaDiTesto 15"/>
          <p:cNvSpPr txBox="1"/>
          <p:nvPr/>
        </p:nvSpPr>
        <p:spPr>
          <a:xfrm>
            <a:off x="755576" y="2456857"/>
            <a:ext cx="8388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GRAZIE </a:t>
            </a:r>
            <a:r>
              <a:rPr lang="it-IT" sz="3600" smtClean="0">
                <a:solidFill>
                  <a:srgbClr val="FF0000"/>
                </a:solidFill>
              </a:rPr>
              <a:t>PER L’ATTENZIONE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ttangolo arrotondato 67"/>
          <p:cNvSpPr/>
          <p:nvPr/>
        </p:nvSpPr>
        <p:spPr>
          <a:xfrm>
            <a:off x="928662" y="2936875"/>
            <a:ext cx="5214974" cy="23812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700" dirty="0"/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52" name="Rettangolo arrotondato 51"/>
          <p:cNvSpPr/>
          <p:nvPr/>
        </p:nvSpPr>
        <p:spPr>
          <a:xfrm>
            <a:off x="7000892" y="1190613"/>
            <a:ext cx="1963596" cy="41275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  <a:latin typeface="Trebuchet MS" pitchFamily="34" charset="0"/>
              <a:ea typeface="+mj-ea"/>
              <a:cs typeface="+mj-cs"/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  <a:latin typeface="Trebuchet MS" pitchFamily="34" charset="0"/>
              <a:ea typeface="+mj-ea"/>
              <a:cs typeface="+mj-cs"/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  <a:latin typeface="Trebuchet MS" pitchFamily="34" charset="0"/>
              <a:ea typeface="+mj-ea"/>
              <a:cs typeface="+mj-cs"/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  <a:latin typeface="Trebuchet MS" pitchFamily="34" charset="0"/>
              <a:ea typeface="+mj-ea"/>
              <a:cs typeface="+mj-cs"/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  <a:latin typeface="Trebuchet MS" pitchFamily="34" charset="0"/>
              <a:ea typeface="+mj-ea"/>
              <a:cs typeface="+mj-cs"/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  <a:latin typeface="Trebuchet MS" pitchFamily="34" charset="0"/>
              <a:ea typeface="+mj-ea"/>
              <a:cs typeface="+mj-cs"/>
            </a:endParaRPr>
          </a:p>
          <a:p>
            <a:pPr marL="342900" indent="-342900"/>
            <a:endParaRPr lang="it-IT" sz="1900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dirty="0" smtClean="0">
                <a:solidFill>
                  <a:schemeClr val="tx1"/>
                </a:solidFill>
              </a:rPr>
              <a:t> 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3" name="Rettangolo arrotondato 52"/>
          <p:cNvSpPr/>
          <p:nvPr/>
        </p:nvSpPr>
        <p:spPr>
          <a:xfrm>
            <a:off x="1000100" y="1177314"/>
            <a:ext cx="2147700" cy="102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Accessibilità al luogo dell’incidente in tempi di percorrenza ridotti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54" name="Rettangolo arrotondato 53"/>
          <p:cNvSpPr/>
          <p:nvPr/>
        </p:nvSpPr>
        <p:spPr>
          <a:xfrm>
            <a:off x="3857620" y="1177313"/>
            <a:ext cx="2286016" cy="1045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Prevenzione e protezione incendi negli edifici aeroportuali</a:t>
            </a:r>
            <a:endParaRPr lang="it-IT" sz="1600" dirty="0"/>
          </a:p>
        </p:txBody>
      </p:sp>
      <p:sp>
        <p:nvSpPr>
          <p:cNvPr id="55" name="Freccia in giù 54"/>
          <p:cNvSpPr/>
          <p:nvPr/>
        </p:nvSpPr>
        <p:spPr>
          <a:xfrm>
            <a:off x="1857356" y="2338709"/>
            <a:ext cx="360040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Freccia in giù 57"/>
          <p:cNvSpPr/>
          <p:nvPr/>
        </p:nvSpPr>
        <p:spPr>
          <a:xfrm rot="16200000">
            <a:off x="6235356" y="2829280"/>
            <a:ext cx="714380" cy="61206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Freccia in giù 58"/>
          <p:cNvSpPr/>
          <p:nvPr/>
        </p:nvSpPr>
        <p:spPr>
          <a:xfrm rot="-5400000">
            <a:off x="3349448" y="1365408"/>
            <a:ext cx="230527" cy="3571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2" name="Immagine 4" descr="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68" y="3016251"/>
            <a:ext cx="1714512" cy="1405222"/>
          </a:xfrm>
          <a:prstGeom prst="rect">
            <a:avLst/>
          </a:prstGeom>
          <a:noFill/>
          <a:ln w="635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3" name="Rettangolo arrotondato 62"/>
          <p:cNvSpPr/>
          <p:nvPr/>
        </p:nvSpPr>
        <p:spPr>
          <a:xfrm>
            <a:off x="1000100" y="3095627"/>
            <a:ext cx="2643206" cy="21431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17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ubicazione del presidio fisso  </a:t>
            </a:r>
          </a:p>
          <a:p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  (Master </a:t>
            </a:r>
            <a:r>
              <a:rPr lang="it-IT" sz="1400" dirty="0" err="1" smtClean="0">
                <a:solidFill>
                  <a:schemeClr val="tx2">
                    <a:lumMod val="75000"/>
                  </a:schemeClr>
                </a:solidFill>
              </a:rPr>
              <a:t>Plan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configurazione della viabilità  </a:t>
            </a:r>
          </a:p>
          <a:p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  (in particolare: “</a:t>
            </a:r>
            <a:r>
              <a:rPr lang="it-IT" sz="1400" i="1" dirty="0" smtClean="0">
                <a:solidFill>
                  <a:schemeClr val="tx2">
                    <a:lumMod val="75000"/>
                  </a:schemeClr>
                </a:solidFill>
              </a:rPr>
              <a:t>perimetrale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” </a:t>
            </a:r>
          </a:p>
          <a:p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   in air side)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portanza della STRIP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altro</a:t>
            </a:r>
            <a:endParaRPr lang="it-IT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4" name="Rettangolo arrotondato 63"/>
          <p:cNvSpPr/>
          <p:nvPr/>
        </p:nvSpPr>
        <p:spPr>
          <a:xfrm>
            <a:off x="3714744" y="3095627"/>
            <a:ext cx="2357454" cy="21431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ubicazione del fabbricato  </a:t>
            </a:r>
          </a:p>
          <a:p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  (Master </a:t>
            </a:r>
            <a:r>
              <a:rPr lang="it-IT" sz="1400" dirty="0" err="1" smtClean="0">
                <a:solidFill>
                  <a:schemeClr val="tx2">
                    <a:lumMod val="75000"/>
                  </a:schemeClr>
                </a:solidFill>
              </a:rPr>
              <a:t>Plan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accessibilità e portanza </a:t>
            </a:r>
          </a:p>
          <a:p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  delle aree adiacenti il</a:t>
            </a:r>
          </a:p>
          <a:p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  fabbricato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  altro</a:t>
            </a:r>
          </a:p>
        </p:txBody>
      </p:sp>
      <p:sp>
        <p:nvSpPr>
          <p:cNvPr id="66" name="CasellaDiTesto 65"/>
          <p:cNvSpPr txBox="1"/>
          <p:nvPr/>
        </p:nvSpPr>
        <p:spPr>
          <a:xfrm>
            <a:off x="7143768" y="1444426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SOCCORSO E LOTTA ANTINCENDIO</a:t>
            </a:r>
          </a:p>
          <a:p>
            <a:endParaRPr lang="it-IT" dirty="0"/>
          </a:p>
        </p:txBody>
      </p:sp>
      <p:sp>
        <p:nvSpPr>
          <p:cNvPr id="67" name="Titolo 1"/>
          <p:cNvSpPr txBox="1">
            <a:spLocks/>
          </p:cNvSpPr>
          <p:nvPr/>
        </p:nvSpPr>
        <p:spPr>
          <a:xfrm>
            <a:off x="785786" y="317482"/>
            <a:ext cx="8358214" cy="476253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b="1" dirty="0" smtClean="0">
                <a:latin typeface="Trebuchet MS" pitchFamily="34" charset="0"/>
                <a:ea typeface="+mj-ea"/>
                <a:cs typeface="+mj-cs"/>
              </a:rPr>
              <a:t>LA PREVENZIONE E PROTEZIONE INCENDI IN AMBITO AEROPORTUALE</a:t>
            </a:r>
            <a:endParaRPr kumimoji="0" lang="it-IT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9" name="Freccia in giù 68"/>
          <p:cNvSpPr/>
          <p:nvPr/>
        </p:nvSpPr>
        <p:spPr>
          <a:xfrm>
            <a:off x="4714876" y="2338709"/>
            <a:ext cx="360040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/>
          <p:cNvSpPr/>
          <p:nvPr/>
        </p:nvSpPr>
        <p:spPr>
          <a:xfrm rot="5400000">
            <a:off x="3349448" y="1690511"/>
            <a:ext cx="230527" cy="3571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15" name="Titolo 1"/>
          <p:cNvSpPr txBox="1">
            <a:spLocks/>
          </p:cNvSpPr>
          <p:nvPr/>
        </p:nvSpPr>
        <p:spPr>
          <a:xfrm>
            <a:off x="785786" y="297215"/>
            <a:ext cx="8358214" cy="45461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 smtClean="0">
                <a:latin typeface="Trebuchet MS" pitchFamily="34" charset="0"/>
                <a:ea typeface="+mj-ea"/>
                <a:cs typeface="+mj-cs"/>
              </a:rPr>
              <a:t>UN EDIFICIO COMPLESSO: IL TERMINAL PASSEGGERI</a:t>
            </a:r>
            <a:endParaRPr lang="it-IT" sz="2000" b="1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1071538" y="1031862"/>
            <a:ext cx="3143272" cy="43223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it-IT" b="1" kern="800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kern="800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kern="800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kern="800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kern="800" dirty="0" smtClean="0">
              <a:solidFill>
                <a:schemeClr val="tx1"/>
              </a:solidFill>
            </a:endParaRPr>
          </a:p>
          <a:p>
            <a:pPr indent="-342900"/>
            <a:r>
              <a:rPr lang="it-IT" sz="1400" b="1" kern="800" dirty="0" smtClean="0">
                <a:solidFill>
                  <a:schemeClr val="tx1"/>
                </a:solidFill>
              </a:rPr>
              <a:t>TERMINAL PASSEGGERI VUOL DIRE:</a:t>
            </a:r>
          </a:p>
          <a:p>
            <a:pPr marL="108000" indent="-108000">
              <a:spcBef>
                <a:spcPts val="600"/>
              </a:spcBef>
              <a:buFont typeface="Arial" pitchFamily="34" charset="0"/>
              <a:buChar char="•"/>
            </a:pPr>
            <a:r>
              <a:rPr lang="it-IT" sz="1400" kern="800" dirty="0" smtClean="0">
                <a:solidFill>
                  <a:schemeClr val="tx1"/>
                </a:solidFill>
              </a:rPr>
              <a:t>Sale d’attesa;</a:t>
            </a:r>
          </a:p>
          <a:p>
            <a:pPr marL="108000" indent="-10800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400" kern="800" dirty="0" smtClean="0">
                <a:solidFill>
                  <a:schemeClr val="tx1"/>
                </a:solidFill>
              </a:rPr>
              <a:t>Negozi;</a:t>
            </a:r>
          </a:p>
          <a:p>
            <a:pPr marL="108000" indent="-10800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400" kern="800" dirty="0" smtClean="0">
                <a:solidFill>
                  <a:schemeClr val="tx1"/>
                </a:solidFill>
              </a:rPr>
              <a:t>Uffici;</a:t>
            </a:r>
          </a:p>
          <a:p>
            <a:pPr marL="108000" indent="-10800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400" kern="800" dirty="0" smtClean="0">
                <a:solidFill>
                  <a:schemeClr val="tx1"/>
                </a:solidFill>
              </a:rPr>
              <a:t>Centrali  termiche;</a:t>
            </a:r>
          </a:p>
          <a:p>
            <a:pPr marL="108000" indent="-10800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400" kern="800" dirty="0" smtClean="0">
                <a:solidFill>
                  <a:schemeClr val="tx1"/>
                </a:solidFill>
              </a:rPr>
              <a:t>Aree trattamento bagagli da stiva;</a:t>
            </a:r>
          </a:p>
          <a:p>
            <a:pPr marL="108000" indent="-10800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400" kern="800" dirty="0" smtClean="0">
                <a:solidFill>
                  <a:schemeClr val="tx1"/>
                </a:solidFill>
              </a:rPr>
              <a:t>Aree restituzione bagagli;</a:t>
            </a:r>
          </a:p>
          <a:p>
            <a:pPr marL="108000" indent="-10800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400" kern="800" dirty="0" smtClean="0">
                <a:solidFill>
                  <a:schemeClr val="tx1"/>
                </a:solidFill>
              </a:rPr>
              <a:t>Aree per la ristorazione;</a:t>
            </a:r>
          </a:p>
          <a:p>
            <a:pPr marL="108000" indent="-10800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400" kern="800" dirty="0" smtClean="0">
                <a:solidFill>
                  <a:schemeClr val="tx1"/>
                </a:solidFill>
              </a:rPr>
              <a:t>Depositi di materiale;</a:t>
            </a:r>
          </a:p>
          <a:p>
            <a:pPr marL="108000" indent="-108000">
              <a:spcBef>
                <a:spcPts val="300"/>
              </a:spcBef>
              <a:buFont typeface="Arial" pitchFamily="34" charset="0"/>
              <a:buChar char="•"/>
            </a:pPr>
            <a:r>
              <a:rPr lang="it-IT" sz="1400" kern="800" dirty="0" smtClean="0">
                <a:solidFill>
                  <a:schemeClr val="tx1"/>
                </a:solidFill>
              </a:rPr>
              <a:t>Altro</a:t>
            </a:r>
            <a:r>
              <a:rPr lang="it-IT" b="1" kern="800" dirty="0" smtClean="0">
                <a:solidFill>
                  <a:schemeClr val="tx1"/>
                </a:solidFill>
              </a:rPr>
              <a:t/>
            </a:r>
            <a:br>
              <a:rPr lang="it-IT" b="1" kern="800" dirty="0" smtClean="0">
                <a:solidFill>
                  <a:schemeClr val="tx1"/>
                </a:solidFill>
              </a:rPr>
            </a:br>
            <a:endParaRPr lang="it-IT" b="1" kern="800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kern="800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kern="800" dirty="0" smtClean="0">
              <a:solidFill>
                <a:schemeClr val="tx1"/>
              </a:solidFill>
            </a:endParaRPr>
          </a:p>
          <a:p>
            <a:pPr marL="342900" indent="-342900"/>
            <a:endParaRPr lang="it-IT" b="1" kern="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kern="800" dirty="0" smtClean="0">
                <a:solidFill>
                  <a:schemeClr val="tx1"/>
                </a:solidFill>
              </a:rPr>
              <a:t> </a:t>
            </a:r>
            <a:endParaRPr lang="it-IT" kern="800" dirty="0">
              <a:solidFill>
                <a:schemeClr val="tx1"/>
              </a:solidFill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4357686" y="2698749"/>
            <a:ext cx="1143008" cy="8731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QUINDI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5652120" y="1057300"/>
            <a:ext cx="3206160" cy="42608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3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8000" indent="-108000">
              <a:spcBef>
                <a:spcPts val="9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Indici di affollamento importanti e non uniformi;</a:t>
            </a:r>
          </a:p>
          <a:p>
            <a:pPr marL="108000" indent="-108000">
              <a:spcBef>
                <a:spcPts val="9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Grandi dimensioni degli spazi;</a:t>
            </a:r>
          </a:p>
          <a:p>
            <a:pPr marL="108000" indent="-108000">
              <a:spcBef>
                <a:spcPts val="9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Vie di fuga che devono coniugare la </a:t>
            </a:r>
            <a:r>
              <a:rPr lang="it-IT" sz="1400" b="1" i="1" dirty="0" smtClean="0">
                <a:solidFill>
                  <a:schemeClr val="tx2">
                    <a:lumMod val="75000"/>
                  </a:schemeClr>
                </a:solidFill>
              </a:rPr>
              <a:t>sicurezza  antincendio 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con la </a:t>
            </a:r>
            <a:r>
              <a:rPr lang="it-IT" sz="1400" b="1" i="1" dirty="0" smtClean="0">
                <a:solidFill>
                  <a:schemeClr val="tx2">
                    <a:lumMod val="75000"/>
                  </a:schemeClr>
                </a:solidFill>
              </a:rPr>
              <a:t>security</a:t>
            </a:r>
            <a:r>
              <a:rPr lang="it-IT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400" b="1" i="1" dirty="0" smtClean="0">
                <a:solidFill>
                  <a:schemeClr val="tx2">
                    <a:lumMod val="75000"/>
                  </a:schemeClr>
                </a:solidFill>
              </a:rPr>
              <a:t>aeroportuale</a:t>
            </a: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marL="108000" indent="-108000">
              <a:spcBef>
                <a:spcPts val="9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Necessità di “frazionare” grandi spazi garantendo al contempo la “permeabilità” dei percorsi per il passeggero.</a:t>
            </a:r>
          </a:p>
          <a:p>
            <a:pPr marL="108000" indent="-108000">
              <a:spcBef>
                <a:spcPts val="900"/>
              </a:spcBef>
              <a:buFont typeface="Arial" pitchFamily="34" charset="0"/>
              <a:buChar char="•"/>
            </a:pPr>
            <a:r>
              <a:rPr lang="it-IT" sz="1400" dirty="0" smtClean="0">
                <a:solidFill>
                  <a:schemeClr val="tx2">
                    <a:lumMod val="75000"/>
                  </a:schemeClr>
                </a:solidFill>
              </a:rPr>
              <a:t> Compresenza di attività differenti dal punto di vista della prevenzione e protezione incendi.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10" name="Rettangolo arrotondato 9"/>
          <p:cNvSpPr/>
          <p:nvPr/>
        </p:nvSpPr>
        <p:spPr>
          <a:xfrm>
            <a:off x="1285852" y="937287"/>
            <a:ext cx="7248298" cy="28803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cxnSp>
        <p:nvCxnSpPr>
          <p:cNvPr id="11" name="Connettore 1 10"/>
          <p:cNvCxnSpPr/>
          <p:nvPr/>
        </p:nvCxnSpPr>
        <p:spPr>
          <a:xfrm rot="16200000" flipH="1">
            <a:off x="1772239" y="2453972"/>
            <a:ext cx="214314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rot="5400000">
            <a:off x="4652514" y="2454016"/>
            <a:ext cx="2144022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915816" y="1167814"/>
            <a:ext cx="280831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All. I,  Attività </a:t>
            </a:r>
            <a:r>
              <a:rPr lang="it-IT" b="1" dirty="0" err="1" smtClean="0"/>
              <a:t>n°</a:t>
            </a:r>
            <a:r>
              <a:rPr lang="it-IT" b="1" dirty="0" smtClean="0"/>
              <a:t> 78 - CAT C</a:t>
            </a:r>
          </a:p>
          <a:p>
            <a:pPr>
              <a:spcBef>
                <a:spcPts val="600"/>
              </a:spcBef>
            </a:pP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Aerostazioni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</a:rPr>
              <a:t>, stazioni ferroviarie, stazioni marittime, </a:t>
            </a:r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con superficie coperta accessibile al pubblico superiore a 5.000 m</a:t>
            </a:r>
            <a:r>
              <a:rPr lang="it-IT" sz="1600" b="1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</a:rPr>
              <a:t>; metropolitane in tutto o in parte sotterranee.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796136" y="1550433"/>
            <a:ext cx="2666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08000"/>
            <a:r>
              <a:rPr lang="it-IT" sz="1600" dirty="0" smtClean="0"/>
              <a:t>Attività di nuova istituzione, viene equiparata a </a:t>
            </a:r>
            <a:r>
              <a:rPr lang="it-IT" sz="1600" i="1" dirty="0" smtClean="0"/>
              <a:t>Locali adibiti ad esposizione e/o vendita all’ingrosso o al dettaglio, con superficie lorda &gt; 400m</a:t>
            </a:r>
            <a:r>
              <a:rPr lang="it-IT" sz="1600" i="1" baseline="30000" dirty="0" smtClean="0"/>
              <a:t>2 </a:t>
            </a:r>
            <a:r>
              <a:rPr lang="it-IT" sz="1600" i="1" dirty="0" smtClean="0"/>
              <a:t>comprensiva dei servizi e depositi</a:t>
            </a:r>
            <a:r>
              <a:rPr lang="it-IT" sz="1600" dirty="0" smtClean="0"/>
              <a:t>. 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1403648" y="204791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d.P.R.</a:t>
            </a:r>
            <a:r>
              <a:rPr lang="it-IT" b="1" dirty="0" smtClean="0"/>
              <a:t> n.151/2011</a:t>
            </a:r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785786" y="217206"/>
            <a:ext cx="8358214" cy="45461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000" b="1" dirty="0" smtClean="0">
                <a:latin typeface="Trebuchet MS" pitchFamily="34" charset="0"/>
                <a:ea typeface="+mj-ea"/>
                <a:cs typeface="+mj-cs"/>
              </a:rPr>
              <a:t>UN EDIFICIO COMPLESSO: IL TERMINAL PASSEGGERI</a:t>
            </a:r>
            <a:endParaRPr lang="it-IT" sz="2000" b="1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1259632" y="4137642"/>
            <a:ext cx="7248298" cy="120013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331640" y="4137643"/>
            <a:ext cx="7032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600" b="1" dirty="0" smtClean="0"/>
              <a:t>Le aerostazioni rientrano tra le attività nuove sottoposte a controlli di Prevenzione Incendi di cui all’allegato I del </a:t>
            </a:r>
            <a:r>
              <a:rPr lang="it-IT" sz="1600" b="1" dirty="0" err="1" smtClean="0"/>
              <a:t>d.P.R.</a:t>
            </a:r>
            <a:r>
              <a:rPr lang="it-IT" sz="1600" b="1" dirty="0" smtClean="0"/>
              <a:t> n. 151/2011.</a:t>
            </a:r>
            <a:endParaRPr lang="it-IT" sz="16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331640" y="4857722"/>
            <a:ext cx="70328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600" b="1" dirty="0" smtClean="0"/>
              <a:t>Adempimenti previsti al comma 4 dell’art. 11 del </a:t>
            </a:r>
            <a:r>
              <a:rPr lang="it-IT" sz="1600" b="1" dirty="0" err="1" smtClean="0"/>
              <a:t>d.P.R.</a:t>
            </a:r>
            <a:r>
              <a:rPr lang="it-IT" sz="1600" b="1" dirty="0" smtClean="0"/>
              <a:t> n. 151/2011.</a:t>
            </a:r>
            <a:endParaRPr lang="it-IT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10" name="Rettangolo arrotondato 9"/>
          <p:cNvSpPr/>
          <p:nvPr/>
        </p:nvSpPr>
        <p:spPr>
          <a:xfrm>
            <a:off x="3707904" y="1817384"/>
            <a:ext cx="4896544" cy="23202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995936" y="2096122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b="1" dirty="0" smtClean="0"/>
              <a:t>Le disposizioni contenute nel decreto si applicano per la progettazione, costruzione ed esercizio delle attività di aerostazioni con superficie coperta accessibile al pubblico superiore a 5.000 m</a:t>
            </a:r>
            <a:r>
              <a:rPr lang="it-IT" b="1" baseline="30000" dirty="0" smtClean="0"/>
              <a:t>2</a:t>
            </a:r>
            <a:endParaRPr lang="it-IT" b="1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1331640" y="2079887"/>
            <a:ext cx="1800200" cy="1737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CAMPO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APPLICAZIONE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785786" y="217206"/>
            <a:ext cx="835821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IL D.M. “AEROSTAZIONI” </a:t>
            </a:r>
            <a:endParaRPr lang="it-IT" sz="2400" b="1" dirty="0"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ttangolo arrotondato 56"/>
          <p:cNvSpPr/>
          <p:nvPr/>
        </p:nvSpPr>
        <p:spPr>
          <a:xfrm>
            <a:off x="1043608" y="4297660"/>
            <a:ext cx="7848872" cy="88009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56" name="Rettangolo arrotondato 55"/>
          <p:cNvSpPr/>
          <p:nvPr/>
        </p:nvSpPr>
        <p:spPr>
          <a:xfrm>
            <a:off x="3059832" y="1817385"/>
            <a:ext cx="5832648" cy="200022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18" name="Rettangolo arrotondato 17"/>
          <p:cNvSpPr/>
          <p:nvPr/>
        </p:nvSpPr>
        <p:spPr>
          <a:xfrm>
            <a:off x="3059832" y="1017296"/>
            <a:ext cx="5832648" cy="56006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3203848" y="1097305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600" b="1" dirty="0" smtClean="0"/>
              <a:t>Aerostazioni di nuova realizzazione </a:t>
            </a:r>
            <a:endParaRPr lang="it-IT" sz="1600" b="1" dirty="0"/>
          </a:p>
        </p:txBody>
      </p:sp>
      <p:sp>
        <p:nvSpPr>
          <p:cNvPr id="21" name="Rettangolo arrotondato 20"/>
          <p:cNvSpPr/>
          <p:nvPr/>
        </p:nvSpPr>
        <p:spPr>
          <a:xfrm>
            <a:off x="1043608" y="1337331"/>
            <a:ext cx="1728192" cy="1600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APPLICAZIONE DELLE DISPOSIZIONI TECNICHE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203848" y="1897393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600" b="1" dirty="0" smtClean="0"/>
              <a:t>Aerostazioni esistenti</a:t>
            </a:r>
            <a:endParaRPr lang="it-IT" sz="1600" b="1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1259632" y="4377669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b="1" dirty="0" smtClean="0"/>
              <a:t>Esentati dall’obbligo di adeguamento le aerostazioni esistenti in possesso di SCIA o di progetto approvato ai sensi degli articoli 3 e 4 del </a:t>
            </a:r>
            <a:r>
              <a:rPr lang="it-IT" sz="1600" b="1" dirty="0" err="1" smtClean="0"/>
              <a:t>d.P.R.</a:t>
            </a:r>
            <a:r>
              <a:rPr lang="it-IT" sz="1600" b="1" dirty="0" smtClean="0"/>
              <a:t> n. 151/2011</a:t>
            </a:r>
          </a:p>
        </p:txBody>
      </p:sp>
      <p:sp>
        <p:nvSpPr>
          <p:cNvPr id="46" name="CasellaDiTesto 45"/>
          <p:cNvSpPr txBox="1"/>
          <p:nvPr/>
        </p:nvSpPr>
        <p:spPr>
          <a:xfrm>
            <a:off x="3347864" y="2297438"/>
            <a:ext cx="525658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 smtClean="0"/>
              <a:t>Interventi di ristrutturazione, anche parziale, o ampliamento successivi alla data di pubblicazione del D.M., limitatamente alle parti interessate;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1400" dirty="0" smtClean="0"/>
              <a:t>Adeguamento alla regola tecnica secondo 3 diverse tempistiche</a:t>
            </a:r>
          </a:p>
        </p:txBody>
      </p:sp>
      <p:sp>
        <p:nvSpPr>
          <p:cNvPr id="55" name="Titolo 1"/>
          <p:cNvSpPr txBox="1">
            <a:spLocks/>
          </p:cNvSpPr>
          <p:nvPr/>
        </p:nvSpPr>
        <p:spPr>
          <a:xfrm>
            <a:off x="785786" y="217206"/>
            <a:ext cx="835821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IL D.M. “AEROSTAZIONI” </a:t>
            </a:r>
            <a:endParaRPr lang="it-IT" sz="2400" b="1" dirty="0"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tangolo arrotondato 55"/>
          <p:cNvSpPr/>
          <p:nvPr/>
        </p:nvSpPr>
        <p:spPr>
          <a:xfrm>
            <a:off x="3059832" y="2137420"/>
            <a:ext cx="5832648" cy="314316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18" name="Rettangolo arrotondato 17"/>
          <p:cNvSpPr/>
          <p:nvPr/>
        </p:nvSpPr>
        <p:spPr>
          <a:xfrm>
            <a:off x="1043608" y="937287"/>
            <a:ext cx="7848872" cy="8000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187624" y="1017296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Ai sensi del D.L. n. 69 del 21 giugno 2013, </a:t>
            </a:r>
            <a:r>
              <a:rPr lang="it-IT" sz="1600" dirty="0" err="1" smtClean="0"/>
              <a:t>conv</a:t>
            </a:r>
            <a:r>
              <a:rPr lang="it-IT" sz="1600" dirty="0" smtClean="0"/>
              <a:t>. con mod. dalla L. 9 agosto 2013 n. 98, il termine di </a:t>
            </a:r>
            <a:r>
              <a:rPr lang="it-IT" sz="1600" b="1" dirty="0" smtClean="0"/>
              <a:t>1 anno </a:t>
            </a:r>
            <a:r>
              <a:rPr lang="it-IT" sz="1600" dirty="0" smtClean="0"/>
              <a:t>dall’entrata in vigore del </a:t>
            </a:r>
            <a:r>
              <a:rPr lang="it-IT" sz="1600" dirty="0" err="1" smtClean="0"/>
              <a:t>d.P.R.</a:t>
            </a:r>
            <a:r>
              <a:rPr lang="it-IT" sz="1600" dirty="0" smtClean="0"/>
              <a:t> n. 151/2011 passa a </a:t>
            </a:r>
            <a:r>
              <a:rPr lang="it-IT" sz="1600" b="1" dirty="0" smtClean="0"/>
              <a:t>3 anni</a:t>
            </a:r>
            <a:endParaRPr lang="it-IT" sz="1600" dirty="0" smtClean="0"/>
          </a:p>
        </p:txBody>
      </p:sp>
      <p:sp>
        <p:nvSpPr>
          <p:cNvPr id="21" name="Rettangolo arrotondato 20"/>
          <p:cNvSpPr/>
          <p:nvPr/>
        </p:nvSpPr>
        <p:spPr>
          <a:xfrm>
            <a:off x="971600" y="2880320"/>
            <a:ext cx="1944216" cy="1600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TERMINI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ADEGUAMENTO  PER LE ATTIVITA’ ESISTENTI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3275856" y="2218630"/>
            <a:ext cx="54006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/>
              <a:t>Entro il termine previsto dall’art. 11 c.4 del </a:t>
            </a:r>
            <a:r>
              <a:rPr lang="it-IT" sz="1400" b="1" dirty="0" err="1" smtClean="0"/>
              <a:t>d.P.R.</a:t>
            </a:r>
            <a:r>
              <a:rPr lang="it-IT" sz="1400" b="1" dirty="0" smtClean="0"/>
              <a:t> n. 151/2011 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Misure per il dimensionamento delle vie esodo (</a:t>
            </a:r>
            <a:r>
              <a:rPr lang="it-IT" sz="1400" i="1" dirty="0" smtClean="0"/>
              <a:t>con esclusione della lunghezza dei percorsi di esodo e del sistema dei controlli dei fumi</a:t>
            </a:r>
            <a:r>
              <a:rPr lang="it-IT" sz="1400" dirty="0" smtClean="0"/>
              <a:t>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Impianti elettrici (</a:t>
            </a:r>
            <a:r>
              <a:rPr lang="it-IT" sz="1400" i="1" dirty="0" smtClean="0"/>
              <a:t>con esclusione della illuminazione di sicurezza e dell’impianto di diffusione sonora</a:t>
            </a:r>
            <a:r>
              <a:rPr lang="it-IT" sz="1400" dirty="0" smtClean="0"/>
              <a:t>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Estintori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Segnaletica di sicurezza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Organizzazione e gestione della sicurezza antincendio (</a:t>
            </a:r>
            <a:r>
              <a:rPr lang="it-IT" sz="1400" i="1" dirty="0" smtClean="0"/>
              <a:t>con esclusione della predisposizione di un locale presidiato per il coordinamento delle operazioni e del sistema di diffusione sonora)</a:t>
            </a:r>
            <a:endParaRPr lang="it-IT" sz="1400" dirty="0" smtClean="0"/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Divieti</a:t>
            </a:r>
          </a:p>
        </p:txBody>
      </p:sp>
      <p:sp>
        <p:nvSpPr>
          <p:cNvPr id="55" name="Titolo 1"/>
          <p:cNvSpPr txBox="1">
            <a:spLocks/>
          </p:cNvSpPr>
          <p:nvPr/>
        </p:nvSpPr>
        <p:spPr>
          <a:xfrm>
            <a:off x="785786" y="217206"/>
            <a:ext cx="835821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IL D.M. “AEROSTAZIONI” </a:t>
            </a:r>
            <a:endParaRPr lang="it-IT" sz="2400" b="1" dirty="0"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ttangolo arrotondato 55"/>
          <p:cNvSpPr/>
          <p:nvPr/>
        </p:nvSpPr>
        <p:spPr>
          <a:xfrm>
            <a:off x="3131840" y="857278"/>
            <a:ext cx="5832648" cy="288032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ClrTx/>
              <a:buFontTx/>
              <a:buNone/>
            </a:pPr>
            <a:endParaRPr lang="it-IT" sz="2400">
              <a:latin typeface="Comic Sans MS" pitchFamily="66" charset="0"/>
            </a:endParaRPr>
          </a:p>
        </p:txBody>
      </p:sp>
      <p:pic>
        <p:nvPicPr>
          <p:cNvPr id="1434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21" name="Rettangolo arrotondato 20"/>
          <p:cNvSpPr/>
          <p:nvPr/>
        </p:nvSpPr>
        <p:spPr>
          <a:xfrm>
            <a:off x="971600" y="2057411"/>
            <a:ext cx="1944216" cy="1600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TERMINI </a:t>
            </a:r>
            <a:r>
              <a:rPr lang="it-IT" b="1" dirty="0" err="1" smtClean="0">
                <a:solidFill>
                  <a:schemeClr val="bg1"/>
                </a:solidFill>
              </a:rPr>
              <a:t>DI</a:t>
            </a:r>
            <a:r>
              <a:rPr lang="it-IT" b="1" dirty="0" smtClean="0">
                <a:solidFill>
                  <a:schemeClr val="bg1"/>
                </a:solidFill>
              </a:rPr>
              <a:t> ADEGUAMENTO  PER LE ATTIVITA’ ESISTENTI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3275856" y="1017296"/>
            <a:ext cx="54006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/>
              <a:t>Entro </a:t>
            </a:r>
            <a:r>
              <a:rPr lang="it-IT" sz="1400" b="1" u="sng" dirty="0" smtClean="0"/>
              <a:t>3 anni </a:t>
            </a:r>
            <a:r>
              <a:rPr lang="it-IT" sz="1400" b="1" dirty="0" smtClean="0"/>
              <a:t>dal termine previsto dall’art. 11 c.4 del </a:t>
            </a:r>
            <a:r>
              <a:rPr lang="it-IT" sz="1400" b="1" dirty="0" err="1" smtClean="0"/>
              <a:t>d.P.R.</a:t>
            </a:r>
            <a:r>
              <a:rPr lang="it-IT" sz="1400" b="1" dirty="0" smtClean="0"/>
              <a:t> n. 151/2011 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lunghezza dei percorsi di esodo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Impianti di climatizzazione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Illuminazione di sicurezza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Mezzi e impianti di estinzione degli incendi (</a:t>
            </a:r>
            <a:r>
              <a:rPr lang="it-IT" sz="1400" i="1" dirty="0" smtClean="0"/>
              <a:t>con esclusione degli estintori)</a:t>
            </a:r>
            <a:endParaRPr lang="it-IT" sz="1400" dirty="0" smtClean="0"/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Impianti di rilevazione, segnalazione ed allarme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Organizzazione e gestione della sicurezza antincendio (</a:t>
            </a:r>
            <a:r>
              <a:rPr lang="it-IT" sz="1400" i="1" dirty="0" smtClean="0"/>
              <a:t>predisposizione di un locale presidiato per il coordinamento delle operazioni)</a:t>
            </a:r>
          </a:p>
        </p:txBody>
      </p:sp>
      <p:sp>
        <p:nvSpPr>
          <p:cNvPr id="55" name="Titolo 1"/>
          <p:cNvSpPr txBox="1">
            <a:spLocks/>
          </p:cNvSpPr>
          <p:nvPr/>
        </p:nvSpPr>
        <p:spPr>
          <a:xfrm>
            <a:off x="785786" y="217206"/>
            <a:ext cx="835821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IL D.M. “AEROSTAZIONI” </a:t>
            </a:r>
            <a:endParaRPr lang="it-IT" sz="2400" b="1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131840" y="4057633"/>
            <a:ext cx="5832648" cy="128014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b"/>
          <a:lstStyle/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   </a:t>
            </a:r>
            <a:endParaRPr lang="it-I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2">
                    <a:lumMod val="75000"/>
                  </a:schemeClr>
                </a:solidFill>
              </a:rPr>
              <a:t>          </a:t>
            </a:r>
          </a:p>
          <a:p>
            <a:endParaRPr lang="it-IT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it-IT" sz="1600" b="1" dirty="0" smtClean="0">
                <a:solidFill>
                  <a:schemeClr val="tx1"/>
                </a:solidFill>
              </a:rPr>
              <a:t>       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347864" y="4137643"/>
            <a:ext cx="54006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/>
              <a:t>Entro </a:t>
            </a:r>
            <a:r>
              <a:rPr lang="it-IT" sz="1400" b="1" u="sng" dirty="0" smtClean="0"/>
              <a:t>5 anni </a:t>
            </a:r>
            <a:r>
              <a:rPr lang="it-IT" sz="1400" b="1" dirty="0" smtClean="0"/>
              <a:t>dal termine previsto dall’art. 11 c.4 del </a:t>
            </a:r>
            <a:r>
              <a:rPr lang="it-IT" sz="1400" b="1" dirty="0" err="1" smtClean="0"/>
              <a:t>d.P.R.</a:t>
            </a:r>
            <a:r>
              <a:rPr lang="it-IT" sz="1400" b="1" dirty="0" smtClean="0"/>
              <a:t> n. 151/2011 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Caratteristiche costruttive</a:t>
            </a:r>
          </a:p>
          <a:p>
            <a:pPr marL="342900" indent="-34290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Sistemi dei controlli dei fumi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1400" dirty="0" smtClean="0"/>
              <a:t>Impianto di diffusione sonora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5"/>
          <p:cNvSpPr txBox="1">
            <a:spLocks noChangeArrowheads="1"/>
          </p:cNvSpPr>
          <p:nvPr/>
        </p:nvSpPr>
        <p:spPr bwMode="auto">
          <a:xfrm>
            <a:off x="304800" y="1524001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it-IT" sz="2400">
              <a:latin typeface="Comic Sans MS" pitchFamily="66" charset="0"/>
            </a:endParaRPr>
          </a:p>
        </p:txBody>
      </p:sp>
      <p:pic>
        <p:nvPicPr>
          <p:cNvPr id="3993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62000" cy="5715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29" name="Rettangolo arrotondato 28"/>
          <p:cNvSpPr/>
          <p:nvPr/>
        </p:nvSpPr>
        <p:spPr>
          <a:xfrm>
            <a:off x="1547813" y="1417340"/>
            <a:ext cx="6767512" cy="4405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00" dirty="0">
              <a:solidFill>
                <a:schemeClr val="tx2">
                  <a:lumMod val="75000"/>
                </a:schemeClr>
              </a:solidFill>
            </a:endParaRPr>
          </a:p>
          <a:p>
            <a:pPr marL="108000" indent="-1080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	TPHP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  	(</a:t>
            </a:r>
            <a:r>
              <a:rPr lang="it-IT" sz="1400" dirty="0" err="1">
                <a:solidFill>
                  <a:schemeClr val="tx2">
                    <a:lumMod val="75000"/>
                  </a:schemeClr>
                </a:solidFill>
              </a:rPr>
              <a:t>Typical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tx2">
                    <a:lumMod val="75000"/>
                  </a:schemeClr>
                </a:solidFill>
              </a:rPr>
              <a:t>Peak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tx2">
                    <a:lumMod val="75000"/>
                  </a:schemeClr>
                </a:solidFill>
              </a:rPr>
              <a:t>Hour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tx2">
                    <a:lumMod val="75000"/>
                  </a:schemeClr>
                </a:solidFill>
              </a:rPr>
              <a:t>Passengers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: numero di passeggeri nell’ora di punta tipica)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843213" y="2196538"/>
          <a:ext cx="3816350" cy="1658939"/>
        </p:xfrm>
        <a:graphic>
          <a:graphicData uri="http://schemas.openxmlformats.org/drawingml/2006/table">
            <a:tbl>
              <a:tblPr/>
              <a:tblGrid>
                <a:gridCol w="2992437"/>
                <a:gridCol w="823913"/>
              </a:tblGrid>
              <a:tr h="23812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Traffico Annuo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TPHP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479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≥20.000.000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0.030 %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6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10.000.000-19.999.999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0.035 %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80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1.000.000-9.999.999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0.040 %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80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500.000-999.999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0.050 %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80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100.000-499.000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0.065 %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802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&lt;100.000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0.120 %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ttangolo arrotondato 8"/>
          <p:cNvSpPr/>
          <p:nvPr/>
        </p:nvSpPr>
        <p:spPr>
          <a:xfrm>
            <a:off x="1476377" y="4057882"/>
            <a:ext cx="6983413" cy="801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00" dirty="0">
              <a:solidFill>
                <a:schemeClr val="tx2">
                  <a:lumMod val="75000"/>
                </a:schemeClr>
              </a:solidFill>
            </a:endParaRPr>
          </a:p>
          <a:p>
            <a:pPr marL="108000" indent="-1080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it-IT" sz="1400" dirty="0">
                <a:solidFill>
                  <a:schemeClr val="tx2">
                    <a:lumMod val="75000"/>
                  </a:schemeClr>
                </a:solidFill>
              </a:rPr>
              <a:t>Traffico annuo passeggeri moltiplicato per specifici fattori correttivi, incrementato del 20%  </a:t>
            </a:r>
            <a:r>
              <a:rPr lang="it-IT" sz="1200" i="1" dirty="0" smtClean="0">
                <a:solidFill>
                  <a:schemeClr val="tx2">
                    <a:lumMod val="75000"/>
                  </a:schemeClr>
                </a:solidFill>
              </a:rPr>
              <a:t>(formulazione riferita alla metodologia FAA </a:t>
            </a:r>
            <a:r>
              <a:rPr lang="it-IT" sz="1200" i="1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it-IT" sz="1200" i="1" dirty="0" err="1">
                <a:solidFill>
                  <a:schemeClr val="tx2">
                    <a:lumMod val="75000"/>
                  </a:schemeClr>
                </a:solidFill>
              </a:rPr>
              <a:t>Federal</a:t>
            </a:r>
            <a:r>
              <a:rPr lang="it-IT" sz="1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200" i="1" dirty="0" err="1">
                <a:solidFill>
                  <a:schemeClr val="tx2">
                    <a:lumMod val="75000"/>
                  </a:schemeClr>
                </a:solidFill>
              </a:rPr>
              <a:t>Aviation</a:t>
            </a:r>
            <a:r>
              <a:rPr lang="it-IT" sz="12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200" i="1" dirty="0" err="1">
                <a:solidFill>
                  <a:schemeClr val="tx2">
                    <a:lumMod val="75000"/>
                  </a:schemeClr>
                </a:solidFill>
              </a:rPr>
              <a:t>Administration</a:t>
            </a:r>
            <a:r>
              <a:rPr lang="it-IT" sz="1200" i="1" dirty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755576" y="217206"/>
            <a:ext cx="8388424" cy="4546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b="1" dirty="0" smtClean="0">
                <a:latin typeface="Trebuchet MS" pitchFamily="34" charset="0"/>
                <a:ea typeface="+mj-ea"/>
                <a:cs typeface="+mj-cs"/>
              </a:rPr>
              <a:t>Il calcolo dell’AFFOLLAMENTO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2668</TotalTime>
  <Words>1605</Words>
  <Application>Microsoft Office PowerPoint</Application>
  <PresentationFormat>Presentazione su schermo (16:10)</PresentationFormat>
  <Paragraphs>417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e37750</dc:creator>
  <cp:lastModifiedBy>Domenico Cirelli</cp:lastModifiedBy>
  <cp:revision>442</cp:revision>
  <dcterms:created xsi:type="dcterms:W3CDTF">2011-12-09T09:13:25Z</dcterms:created>
  <dcterms:modified xsi:type="dcterms:W3CDTF">2013-10-07T13:40:55Z</dcterms:modified>
</cp:coreProperties>
</file>